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Default ContentType="image/jpeg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2" r:id="rId5"/>
    <p:sldId id="261" r:id="rId6"/>
    <p:sldId id="264" r:id="rId7"/>
  </p:sldIdLst>
  <p:sldSz cx="7921625" cy="10080625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2916" y="30"/>
      </p:cViewPr>
      <p:guideLst>
        <p:guide orient="horz" pos="3175"/>
        <p:guide pos="24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94122" y="3131528"/>
            <a:ext cx="6733381" cy="2160801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88244" y="5712354"/>
            <a:ext cx="5545138" cy="25761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ED5D-3C10-4A3F-B981-49DEDCAAC378}" type="datetimeFigureOut">
              <a:rPr lang="es-CO" smtClean="0"/>
              <a:t>24/09/2019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18D3-2018-4C79-B8A3-B122035E77E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3821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ED5D-3C10-4A3F-B981-49DEDCAAC378}" type="datetimeFigureOut">
              <a:rPr lang="es-CO" smtClean="0"/>
              <a:t>24/09/2019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18D3-2018-4C79-B8A3-B122035E77E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31438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25754" y="6477736"/>
            <a:ext cx="6733381" cy="200212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25754" y="4272600"/>
            <a:ext cx="6733381" cy="22051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ED5D-3C10-4A3F-B981-49DEDCAAC378}" type="datetimeFigureOut">
              <a:rPr lang="es-CO" smtClean="0"/>
              <a:t>24/09/2019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18D3-2018-4C79-B8A3-B122035E77E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21750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446" y="3458215"/>
            <a:ext cx="3022870" cy="9777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97343" y="3458215"/>
            <a:ext cx="3022870" cy="9777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ED5D-3C10-4A3F-B981-49DEDCAAC378}" type="datetimeFigureOut">
              <a:rPr lang="es-CO" smtClean="0"/>
              <a:t>24/09/2019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18D3-2018-4C79-B8A3-B122035E77E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93558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6081" y="403693"/>
            <a:ext cx="7129463" cy="1680104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6081" y="2256474"/>
            <a:ext cx="3500093" cy="94039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96081" y="3196865"/>
            <a:ext cx="3500093" cy="58080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024076" y="2256474"/>
            <a:ext cx="3501468" cy="94039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024076" y="3196865"/>
            <a:ext cx="3501468" cy="58080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ED5D-3C10-4A3F-B981-49DEDCAAC378}" type="datetimeFigureOut">
              <a:rPr lang="es-CO" smtClean="0"/>
              <a:t>24/09/2019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18D3-2018-4C79-B8A3-B122035E77E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0221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ED5D-3C10-4A3F-B981-49DEDCAAC378}" type="datetimeFigureOut">
              <a:rPr lang="es-CO" smtClean="0"/>
              <a:t>24/09/2019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18D3-2018-4C79-B8A3-B122035E77E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85342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ED5D-3C10-4A3F-B981-49DEDCAAC378}" type="datetimeFigureOut">
              <a:rPr lang="es-CO" smtClean="0"/>
              <a:t>24/09/2019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18D3-2018-4C79-B8A3-B122035E77E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69977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6082" y="401358"/>
            <a:ext cx="2606160" cy="170810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97136" y="401359"/>
            <a:ext cx="4428408" cy="860353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96082" y="2109465"/>
            <a:ext cx="2606160" cy="689542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ED5D-3C10-4A3F-B981-49DEDCAAC378}" type="datetimeFigureOut">
              <a:rPr lang="es-CO" smtClean="0"/>
              <a:t>24/09/2019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18D3-2018-4C79-B8A3-B122035E77E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76891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52694" y="7056438"/>
            <a:ext cx="4752975" cy="83305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52694" y="900723"/>
            <a:ext cx="4752975" cy="60483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552694" y="7889490"/>
            <a:ext cx="4752975" cy="11830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ED5D-3C10-4A3F-B981-49DEDCAAC378}" type="datetimeFigureOut">
              <a:rPr lang="es-CO" smtClean="0"/>
              <a:t>24/09/2019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18D3-2018-4C79-B8A3-B122035E77E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56351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ED5D-3C10-4A3F-B981-49DEDCAAC378}" type="datetimeFigureOut">
              <a:rPr lang="es-CO" smtClean="0"/>
              <a:t>24/09/2019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18D3-2018-4C79-B8A3-B122035E77E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65673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5771" y="592704"/>
            <a:ext cx="1544442" cy="1264278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446" y="592704"/>
            <a:ext cx="4501298" cy="1264278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ED5D-3C10-4A3F-B981-49DEDCAAC378}" type="datetimeFigureOut">
              <a:rPr lang="es-CO" smtClean="0"/>
              <a:t>24/09/2019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18D3-2018-4C79-B8A3-B122035E77E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75089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96081" y="403693"/>
            <a:ext cx="7129463" cy="1680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6081" y="2352146"/>
            <a:ext cx="7129463" cy="6652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96081" y="9343247"/>
            <a:ext cx="184837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1ED5D-3C10-4A3F-B981-49DEDCAAC378}" type="datetimeFigureOut">
              <a:rPr lang="es-CO" smtClean="0"/>
              <a:t>24/09/2019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706555" y="9343247"/>
            <a:ext cx="2508515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5677165" y="9343247"/>
            <a:ext cx="184837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1718D3-2018-4C79-B8A3-B122035E77E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21885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4"/>
            <a:ext cx="7978824" cy="10152355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360412" y="5076701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bg1"/>
                </a:solidFill>
              </a:rPr>
              <a:t>LÍNEA DE NEGOCIOS</a:t>
            </a:r>
          </a:p>
          <a:p>
            <a:r>
              <a:rPr lang="es-CO" sz="2400" b="1" dirty="0">
                <a:solidFill>
                  <a:schemeClr val="bg1"/>
                </a:solidFill>
              </a:rPr>
              <a:t>GRUPO INVESTIGACIONES</a:t>
            </a:r>
            <a:endParaRPr lang="es-CO" sz="2400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989412" y="7848624"/>
            <a:ext cx="36438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chemeClr val="bg1"/>
                </a:solidFill>
              </a:rPr>
              <a:t>SERVICIOS:</a:t>
            </a:r>
          </a:p>
          <a:p>
            <a:r>
              <a:rPr lang="es-CO" dirty="0">
                <a:solidFill>
                  <a:schemeClr val="bg1"/>
                </a:solidFill>
              </a:rPr>
              <a:t>Estudios de confiabilidad</a:t>
            </a:r>
          </a:p>
          <a:p>
            <a:r>
              <a:rPr lang="es-CO" dirty="0">
                <a:solidFill>
                  <a:schemeClr val="bg1"/>
                </a:solidFill>
              </a:rPr>
              <a:t>Consultorías, asesorías e investigaciones especializadas</a:t>
            </a:r>
          </a:p>
          <a:p>
            <a:r>
              <a:rPr lang="es-CO" dirty="0">
                <a:solidFill>
                  <a:schemeClr val="bg1"/>
                </a:solidFill>
              </a:rPr>
              <a:t>Investigaciones administrativas</a:t>
            </a:r>
          </a:p>
          <a:p>
            <a:r>
              <a:rPr lang="es-CO" dirty="0">
                <a:solidFill>
                  <a:schemeClr val="bg1"/>
                </a:solidFill>
              </a:rPr>
              <a:t>Estudios de seguridad</a:t>
            </a:r>
          </a:p>
          <a:p>
            <a:r>
              <a:rPr lang="es-CO" dirty="0">
                <a:solidFill>
                  <a:schemeClr val="bg1"/>
                </a:solidFill>
              </a:rPr>
              <a:t>Pruebas de poligrafía</a:t>
            </a:r>
          </a:p>
        </p:txBody>
      </p:sp>
    </p:spTree>
    <p:extLst>
      <p:ext uri="{BB962C8B-B14F-4D97-AF65-F5344CB8AC3E}">
        <p14:creationId xmlns:p14="http://schemas.microsoft.com/office/powerpoint/2010/main" val="108998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360412" y="5076701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bg1"/>
                </a:solidFill>
              </a:rPr>
              <a:t>LÍNEA DE NEGOCIOS</a:t>
            </a:r>
          </a:p>
          <a:p>
            <a:r>
              <a:rPr lang="es-CO" sz="2400" b="1" dirty="0">
                <a:solidFill>
                  <a:schemeClr val="bg1"/>
                </a:solidFill>
              </a:rPr>
              <a:t>GRUPO INVESTIGACIONES</a:t>
            </a:r>
            <a:endParaRPr lang="es-CO" sz="2400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989412" y="7848624"/>
            <a:ext cx="36438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chemeClr val="bg1"/>
                </a:solidFill>
              </a:rPr>
              <a:t>SERVICIOS:</a:t>
            </a:r>
          </a:p>
          <a:p>
            <a:r>
              <a:rPr lang="es-CO" dirty="0">
                <a:solidFill>
                  <a:schemeClr val="bg1"/>
                </a:solidFill>
              </a:rPr>
              <a:t>Estudios de confiabilidad</a:t>
            </a:r>
          </a:p>
          <a:p>
            <a:r>
              <a:rPr lang="es-CO" dirty="0">
                <a:solidFill>
                  <a:schemeClr val="bg1"/>
                </a:solidFill>
              </a:rPr>
              <a:t>Consultorías, asesorías e investigaciones especializadas</a:t>
            </a:r>
          </a:p>
          <a:p>
            <a:r>
              <a:rPr lang="es-CO" dirty="0">
                <a:solidFill>
                  <a:schemeClr val="bg1"/>
                </a:solidFill>
              </a:rPr>
              <a:t>Investigaciones administrativas</a:t>
            </a:r>
          </a:p>
          <a:p>
            <a:r>
              <a:rPr lang="es-CO" dirty="0">
                <a:solidFill>
                  <a:schemeClr val="bg1"/>
                </a:solidFill>
              </a:rPr>
              <a:t>Estudios de seguridad</a:t>
            </a:r>
          </a:p>
          <a:p>
            <a:r>
              <a:rPr lang="es-CO" dirty="0">
                <a:solidFill>
                  <a:schemeClr val="bg1"/>
                </a:solidFill>
              </a:rPr>
              <a:t>Pruebas de poligrafía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48"/>
            <a:ext cx="7939927" cy="10057443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4680892" y="3509899"/>
            <a:ext cx="295232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/>
              <a:t>Contamos      con        un        equipo     de     especialistas con capacidad de orientar y asesorar a  nuestros clientes sobre    las    estrategias     necesarias    para     evitar,   disminuir, afrontar o controlar cualquier tipo   de   riesgo    de   origen   </a:t>
            </a:r>
            <a:r>
              <a:rPr lang="es-CO" dirty="0" smtClean="0"/>
              <a:t>delictivo.  </a:t>
            </a:r>
            <a:endParaRPr lang="es-CO" dirty="0"/>
          </a:p>
        </p:txBody>
      </p:sp>
      <p:sp>
        <p:nvSpPr>
          <p:cNvPr id="9" name="8 CuadroTexto"/>
          <p:cNvSpPr txBox="1"/>
          <p:nvPr/>
        </p:nvSpPr>
        <p:spPr>
          <a:xfrm>
            <a:off x="4654176" y="1583928"/>
            <a:ext cx="36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Consultorías, Asesorías</a:t>
            </a:r>
          </a:p>
          <a:p>
            <a:r>
              <a:rPr lang="es-CO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 Investigaciones</a:t>
            </a:r>
          </a:p>
          <a:p>
            <a:r>
              <a:rPr lang="es-CO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especializadas</a:t>
            </a:r>
            <a:endParaRPr lang="es-CO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89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360412" y="5076701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bg1"/>
                </a:solidFill>
              </a:rPr>
              <a:t>LÍNEA DE NEGOCIOS</a:t>
            </a:r>
          </a:p>
          <a:p>
            <a:r>
              <a:rPr lang="es-CO" sz="2400" b="1" dirty="0">
                <a:solidFill>
                  <a:schemeClr val="bg1"/>
                </a:solidFill>
              </a:rPr>
              <a:t>GRUPO INVESTIGACIONES</a:t>
            </a:r>
            <a:endParaRPr lang="es-CO" sz="2400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989412" y="7848624"/>
            <a:ext cx="36438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chemeClr val="bg1"/>
                </a:solidFill>
              </a:rPr>
              <a:t>SERVICIOS:</a:t>
            </a:r>
          </a:p>
          <a:p>
            <a:r>
              <a:rPr lang="es-CO" dirty="0">
                <a:solidFill>
                  <a:schemeClr val="bg1"/>
                </a:solidFill>
              </a:rPr>
              <a:t>Estudios de confiabilidad</a:t>
            </a:r>
          </a:p>
          <a:p>
            <a:r>
              <a:rPr lang="es-CO" dirty="0">
                <a:solidFill>
                  <a:schemeClr val="bg1"/>
                </a:solidFill>
              </a:rPr>
              <a:t>Consultorías, asesorías e investigaciones especializadas</a:t>
            </a:r>
          </a:p>
          <a:p>
            <a:r>
              <a:rPr lang="es-CO" dirty="0">
                <a:solidFill>
                  <a:schemeClr val="bg1"/>
                </a:solidFill>
              </a:rPr>
              <a:t>Investigaciones administrativas</a:t>
            </a:r>
          </a:p>
          <a:p>
            <a:r>
              <a:rPr lang="es-CO" dirty="0">
                <a:solidFill>
                  <a:schemeClr val="bg1"/>
                </a:solidFill>
              </a:rPr>
              <a:t>Estudios de seguridad</a:t>
            </a:r>
          </a:p>
          <a:p>
            <a:r>
              <a:rPr lang="es-CO" dirty="0">
                <a:solidFill>
                  <a:schemeClr val="bg1"/>
                </a:solidFill>
              </a:rPr>
              <a:t>Pruebas de poligrafía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4" y="-248"/>
            <a:ext cx="7941375" cy="10055617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4080726" y="2448024"/>
            <a:ext cx="38164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dirty="0" smtClean="0">
                <a:solidFill>
                  <a:schemeClr val="bg1"/>
                </a:solidFill>
              </a:rPr>
              <a:t>Investigación </a:t>
            </a:r>
          </a:p>
          <a:p>
            <a:pPr algn="ctr"/>
            <a:r>
              <a:rPr lang="es-CO" sz="3200" dirty="0" smtClean="0">
                <a:solidFill>
                  <a:schemeClr val="bg1"/>
                </a:solidFill>
              </a:rPr>
              <a:t>Espec</a:t>
            </a:r>
            <a:r>
              <a:rPr lang="es-CO" sz="3200" dirty="0" smtClean="0">
                <a:solidFill>
                  <a:schemeClr val="bg1"/>
                </a:solidFill>
              </a:rPr>
              <a:t>í</a:t>
            </a:r>
            <a:r>
              <a:rPr lang="es-CO" sz="3200" dirty="0" smtClean="0">
                <a:solidFill>
                  <a:schemeClr val="bg1"/>
                </a:solidFill>
              </a:rPr>
              <a:t>fica</a:t>
            </a:r>
            <a:endParaRPr lang="es-CO" sz="3200" dirty="0">
              <a:solidFill>
                <a:schemeClr val="bg1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720452" y="575816"/>
            <a:ext cx="66967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¿Que ofrecemos en investigaciones administrativas?</a:t>
            </a:r>
          </a:p>
          <a:p>
            <a:endParaRPr lang="es-CO" dirty="0"/>
          </a:p>
        </p:txBody>
      </p:sp>
      <p:sp>
        <p:nvSpPr>
          <p:cNvPr id="3" name="2 Rectángulo"/>
          <p:cNvSpPr/>
          <p:nvPr/>
        </p:nvSpPr>
        <p:spPr>
          <a:xfrm>
            <a:off x="1872580" y="6408464"/>
            <a:ext cx="4248472" cy="36721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7 CuadroTexto"/>
          <p:cNvSpPr txBox="1"/>
          <p:nvPr/>
        </p:nvSpPr>
        <p:spPr>
          <a:xfrm>
            <a:off x="432420" y="4608264"/>
            <a:ext cx="72008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b="1" dirty="0" smtClean="0">
                <a:latin typeface="Arial" pitchFamily="34" charset="0"/>
                <a:cs typeface="Arial" pitchFamily="34" charset="0"/>
              </a:rPr>
              <a:t>Proceso de investigación:</a:t>
            </a:r>
          </a:p>
          <a:p>
            <a:pPr algn="just"/>
            <a:endParaRPr lang="es-CO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CO" sz="1600" dirty="0" smtClean="0">
                <a:latin typeface="Arial" pitchFamily="34" charset="0"/>
                <a:cs typeface="Arial" pitchFamily="34" charset="0"/>
              </a:rPr>
              <a:t>Ruta de desplazamiento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O" sz="1600" dirty="0" smtClean="0">
                <a:latin typeface="Arial" pitchFamily="34" charset="0"/>
                <a:cs typeface="Arial" pitchFamily="34" charset="0"/>
              </a:rPr>
              <a:t>Orden de trabajo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O" sz="1600" dirty="0" smtClean="0">
                <a:latin typeface="Arial" pitchFamily="34" charset="0"/>
                <a:cs typeface="Arial" pitchFamily="34" charset="0"/>
              </a:rPr>
              <a:t>Tomas de versiones (afectados, testigos)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O" sz="1600" dirty="0" smtClean="0">
                <a:latin typeface="Arial" pitchFamily="34" charset="0"/>
                <a:cs typeface="Arial" pitchFamily="34" charset="0"/>
              </a:rPr>
              <a:t>Registro fotográfico (lugares)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O" sz="1600" dirty="0" smtClean="0">
                <a:latin typeface="Arial" pitchFamily="34" charset="0"/>
                <a:cs typeface="Arial" pitchFamily="34" charset="0"/>
              </a:rPr>
              <a:t>Acopio, análisis y evaluación de la información suministrada.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O" sz="1600" dirty="0" smtClean="0">
                <a:latin typeface="Arial" pitchFamily="34" charset="0"/>
                <a:cs typeface="Arial" pitchFamily="34" charset="0"/>
              </a:rPr>
              <a:t>Apreciación de orden público (Determinar organizaciones delincuenciales que delinquen en el sector donde se presentó la interceptaci</a:t>
            </a:r>
            <a:r>
              <a:rPr lang="es-CO" sz="1600" dirty="0" smtClean="0">
                <a:latin typeface="Arial" pitchFamily="34" charset="0"/>
                <a:cs typeface="Arial" pitchFamily="34" charset="0"/>
              </a:rPr>
              <a:t>ón)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O" sz="1600" dirty="0" smtClean="0">
                <a:latin typeface="Arial" pitchFamily="34" charset="0"/>
                <a:cs typeface="Arial" pitchFamily="34" charset="0"/>
              </a:rPr>
              <a:t>Análisis acciones delincuenciales de grupos al margen de la ley en la zona</a:t>
            </a:r>
          </a:p>
          <a:p>
            <a:pPr marL="342900" indent="-342900" algn="just">
              <a:buFont typeface="+mj-lt"/>
              <a:buAutoNum type="arabicPeriod"/>
            </a:pPr>
            <a:endParaRPr lang="es-CO" sz="16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CO" sz="1600" dirty="0" smtClean="0">
                <a:latin typeface="Arial" pitchFamily="34" charset="0"/>
                <a:cs typeface="Arial" pitchFamily="34" charset="0"/>
              </a:rPr>
              <a:t>De acuerdo a la veracidad de la información suministrada, de llegar a ser necesario se estudiará la posibilidad de someter al personal a pruebas de idoneidad como </a:t>
            </a:r>
            <a:r>
              <a:rPr lang="es-CO" sz="1600" dirty="0" err="1" smtClean="0">
                <a:latin typeface="Arial" pitchFamily="34" charset="0"/>
                <a:cs typeface="Arial" pitchFamily="34" charset="0"/>
              </a:rPr>
              <a:t>poligráfia</a:t>
            </a:r>
            <a:r>
              <a:rPr lang="es-CO" sz="1600" dirty="0" smtClean="0">
                <a:latin typeface="Arial" pitchFamily="34" charset="0"/>
                <a:cs typeface="Arial" pitchFamily="34" charset="0"/>
              </a:rPr>
              <a:t>.</a:t>
            </a:r>
            <a:endParaRPr lang="es-CO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33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360412" y="5076701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bg1"/>
                </a:solidFill>
              </a:rPr>
              <a:t>LÍNEA DE NEGOCIOS</a:t>
            </a:r>
          </a:p>
          <a:p>
            <a:r>
              <a:rPr lang="es-CO" sz="2400" b="1" dirty="0">
                <a:solidFill>
                  <a:schemeClr val="bg1"/>
                </a:solidFill>
              </a:rPr>
              <a:t>GRUPO INVESTIGACIONES</a:t>
            </a:r>
            <a:endParaRPr lang="es-CO" sz="2400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989412" y="7848624"/>
            <a:ext cx="36438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chemeClr val="bg1"/>
                </a:solidFill>
              </a:rPr>
              <a:t>SERVICIOS:</a:t>
            </a:r>
          </a:p>
          <a:p>
            <a:r>
              <a:rPr lang="es-CO" dirty="0">
                <a:solidFill>
                  <a:schemeClr val="bg1"/>
                </a:solidFill>
              </a:rPr>
              <a:t>Estudios de confiabilidad</a:t>
            </a:r>
          </a:p>
          <a:p>
            <a:r>
              <a:rPr lang="es-CO" dirty="0">
                <a:solidFill>
                  <a:schemeClr val="bg1"/>
                </a:solidFill>
              </a:rPr>
              <a:t>Consultorías, asesorías e investigaciones especializadas</a:t>
            </a:r>
          </a:p>
          <a:p>
            <a:r>
              <a:rPr lang="es-CO" dirty="0">
                <a:solidFill>
                  <a:schemeClr val="bg1"/>
                </a:solidFill>
              </a:rPr>
              <a:t>Investigaciones administrativas</a:t>
            </a:r>
          </a:p>
          <a:p>
            <a:r>
              <a:rPr lang="es-CO" dirty="0">
                <a:solidFill>
                  <a:schemeClr val="bg1"/>
                </a:solidFill>
              </a:rPr>
              <a:t>Estudios de seguridad</a:t>
            </a:r>
          </a:p>
          <a:p>
            <a:r>
              <a:rPr lang="es-CO" dirty="0">
                <a:solidFill>
                  <a:schemeClr val="bg1"/>
                </a:solidFill>
              </a:rPr>
              <a:t>Pruebas de poligrafía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4071565" y="2592040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 smtClean="0">
                <a:solidFill>
                  <a:schemeClr val="bg1"/>
                </a:solidFill>
              </a:rPr>
              <a:t>Investigador encubierto</a:t>
            </a:r>
            <a:endParaRPr lang="es-CO" sz="2800" dirty="0">
              <a:solidFill>
                <a:schemeClr val="bg1"/>
              </a:solidFill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8"/>
            <a:ext cx="7973624" cy="10015313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504428" y="503808"/>
            <a:ext cx="5475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 smtClean="0">
                <a:solidFill>
                  <a:schemeClr val="accent1"/>
                </a:solidFill>
              </a:rPr>
              <a:t>Estudios de seguridad</a:t>
            </a:r>
            <a:endParaRPr lang="es-CO" sz="2800" dirty="0">
              <a:solidFill>
                <a:schemeClr val="accent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504428" y="926564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dirty="0" smtClean="0">
                <a:latin typeface="Arial" pitchFamily="34" charset="0"/>
                <a:cs typeface="Arial" pitchFamily="34" charset="0"/>
              </a:rPr>
              <a:t>Esta labor se puede realizar en </a:t>
            </a:r>
            <a:r>
              <a:rPr lang="es-CO" sz="1600" dirty="0">
                <a:latin typeface="Arial" pitchFamily="34" charset="0"/>
                <a:cs typeface="Arial" pitchFamily="34" charset="0"/>
              </a:rPr>
              <a:t>2</a:t>
            </a:r>
            <a:r>
              <a:rPr lang="es-CO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CO" sz="1600" dirty="0" smtClean="0">
                <a:latin typeface="Arial" pitchFamily="34" charset="0"/>
                <a:cs typeface="Arial" pitchFamily="34" charset="0"/>
              </a:rPr>
              <a:t>modalidades</a:t>
            </a:r>
            <a:r>
              <a:rPr lang="es-CO" dirty="0" smtClean="0">
                <a:latin typeface="Arial" pitchFamily="34" charset="0"/>
                <a:cs typeface="Arial" pitchFamily="34" charset="0"/>
              </a:rPr>
              <a:t>:</a:t>
            </a:r>
            <a:endParaRPr lang="es-CO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785056" y="1334740"/>
            <a:ext cx="6408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Estudio de seguridad de rutina: Para colaboradores activos</a:t>
            </a:r>
          </a:p>
          <a:p>
            <a:r>
              <a:rPr lang="es-CO" dirty="0" smtClean="0"/>
              <a:t>Estudio de seguridad pre empleo: Para procesos de selección</a:t>
            </a:r>
          </a:p>
          <a:p>
            <a:endParaRPr lang="es-CO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727184" y="2258070"/>
            <a:ext cx="6200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 smtClean="0">
                <a:solidFill>
                  <a:schemeClr val="accent1"/>
                </a:solidFill>
              </a:rPr>
              <a:t>Paquete de Estudio de seguridad</a:t>
            </a:r>
            <a:endParaRPr lang="es-CO" sz="2400" dirty="0">
              <a:solidFill>
                <a:schemeClr val="accent1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785056" y="2880662"/>
            <a:ext cx="1861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 smtClean="0">
                <a:solidFill>
                  <a:schemeClr val="accent1"/>
                </a:solidFill>
              </a:rPr>
              <a:t>Visita Domiciliaria</a:t>
            </a:r>
            <a:endParaRPr lang="es-CO" dirty="0">
              <a:solidFill>
                <a:schemeClr val="accent1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672780" y="2880662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accent1"/>
                </a:solidFill>
              </a:rPr>
              <a:t>Consulta de  antecedentes</a:t>
            </a:r>
          </a:p>
          <a:p>
            <a:r>
              <a:rPr lang="es-CO" dirty="0" smtClean="0">
                <a:solidFill>
                  <a:schemeClr val="accent1"/>
                </a:solidFill>
              </a:rPr>
              <a:t> judiciales e información financiera</a:t>
            </a:r>
          </a:p>
          <a:p>
            <a:r>
              <a:rPr lang="es-CO" dirty="0" smtClean="0">
                <a:solidFill>
                  <a:schemeClr val="accent1"/>
                </a:solidFill>
              </a:rPr>
              <a:t> para estudio de seguridad</a:t>
            </a:r>
            <a:endParaRPr lang="es-CO" dirty="0">
              <a:solidFill>
                <a:schemeClr val="accent1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650226" y="3342327"/>
            <a:ext cx="273767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CO" sz="1600" dirty="0" smtClean="0"/>
              <a:t>Recolección de información financiera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CO" sz="1600" dirty="0" smtClean="0"/>
              <a:t>Comportamiento psicosocial e intrafamiliar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CO" sz="1600" dirty="0" smtClean="0"/>
              <a:t>Validación información académica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CO" sz="1600" dirty="0" smtClean="0"/>
              <a:t>Información de la vivienda, enceres y propiedades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CO" sz="1600" dirty="0" smtClean="0"/>
              <a:t>Validación Información laboral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CO" sz="1600" dirty="0" smtClean="0"/>
              <a:t>Pruebas grafológicas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CO" sz="1600" dirty="0" smtClean="0"/>
              <a:t>Registro de impresiones dactilares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CO" sz="1600" dirty="0" smtClean="0"/>
              <a:t>validación documental (prueba básica </a:t>
            </a:r>
            <a:r>
              <a:rPr lang="es-CO" sz="1600" dirty="0" err="1" smtClean="0"/>
              <a:t>documentologia</a:t>
            </a:r>
            <a:r>
              <a:rPr lang="es-CO" sz="1600" dirty="0" smtClean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CO" sz="1600" dirty="0" err="1" smtClean="0"/>
              <a:t>Referenciación</a:t>
            </a:r>
            <a:endParaRPr lang="es-CO" sz="1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s-CO" sz="1600" dirty="0" smtClean="0"/>
              <a:t>Informes de estudio de seguridad personal.</a:t>
            </a:r>
          </a:p>
          <a:p>
            <a:pPr marL="285750" indent="-285750">
              <a:buFont typeface="Arial" pitchFamily="34" charset="0"/>
              <a:buChar char="•"/>
            </a:pPr>
            <a:endParaRPr lang="es-CO" sz="1600" dirty="0"/>
          </a:p>
        </p:txBody>
      </p:sp>
      <p:sp>
        <p:nvSpPr>
          <p:cNvPr id="18" name="17 CuadroTexto"/>
          <p:cNvSpPr txBox="1"/>
          <p:nvPr/>
        </p:nvSpPr>
        <p:spPr>
          <a:xfrm>
            <a:off x="3672780" y="4248224"/>
            <a:ext cx="33123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CO" dirty="0" smtClean="0"/>
              <a:t>Bases de datos publicas: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CO" dirty="0" smtClean="0"/>
              <a:t>Policía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CO" dirty="0" smtClean="0"/>
              <a:t>Procuraduría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CO" dirty="0" smtClean="0"/>
              <a:t>Interpol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CO" dirty="0" smtClean="0"/>
              <a:t>Bases de datos privadas: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CO" dirty="0" err="1" smtClean="0"/>
              <a:t>Spoa</a:t>
            </a:r>
            <a:endParaRPr lang="es-C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s-CO" dirty="0" err="1" smtClean="0"/>
              <a:t>Datacredito</a:t>
            </a:r>
            <a:endParaRPr lang="es-C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s-CO" dirty="0" err="1" smtClean="0"/>
              <a:t>cifin</a:t>
            </a:r>
            <a:endParaRPr lang="es-CO" dirty="0" smtClean="0"/>
          </a:p>
          <a:p>
            <a:pPr marL="285750" indent="-285750">
              <a:buFont typeface="Arial" pitchFamily="34" charset="0"/>
              <a:buChar char="•"/>
            </a:pPr>
            <a:endParaRPr lang="es-CO" dirty="0"/>
          </a:p>
        </p:txBody>
      </p:sp>
      <p:sp>
        <p:nvSpPr>
          <p:cNvPr id="19" name="18 CuadroTexto"/>
          <p:cNvSpPr txBox="1"/>
          <p:nvPr/>
        </p:nvSpPr>
        <p:spPr>
          <a:xfrm>
            <a:off x="4050088" y="6648881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accent1"/>
                </a:solidFill>
              </a:rPr>
              <a:t>Pruebas de Poligrafía</a:t>
            </a:r>
            <a:endParaRPr lang="es-CO" dirty="0">
              <a:solidFill>
                <a:schemeClr val="accent1"/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3986812" y="7018213"/>
            <a:ext cx="28543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CO" dirty="0" smtClean="0"/>
              <a:t>Pre empleo: Procesos de </a:t>
            </a:r>
          </a:p>
          <a:p>
            <a:r>
              <a:rPr lang="es-CO" dirty="0" smtClean="0"/>
              <a:t>selección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CO" dirty="0" smtClean="0"/>
              <a:t>Especifica: Casos de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CO" dirty="0" smtClean="0"/>
              <a:t> investigaciones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CO" dirty="0" smtClean="0"/>
              <a:t>Rutina: Empleados activos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CO" dirty="0" smtClean="0"/>
              <a:t>Además apoyo para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CO" dirty="0" smtClean="0"/>
              <a:t> investigaciones internas</a:t>
            </a:r>
          </a:p>
          <a:p>
            <a:pPr marL="285750" indent="-285750">
              <a:buFont typeface="Arial" pitchFamily="34" charset="0"/>
              <a:buChar char="•"/>
            </a:pPr>
            <a:endParaRPr lang="es-CO" dirty="0" smtClean="0"/>
          </a:p>
          <a:p>
            <a:pPr marL="285750" indent="-285750">
              <a:buFont typeface="Arial" pitchFamily="34" charset="0"/>
              <a:buChar char="•"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9703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360412" y="5076701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bg1"/>
                </a:solidFill>
              </a:rPr>
              <a:t>LÍNEA DE NEGOCIOS</a:t>
            </a:r>
          </a:p>
          <a:p>
            <a:r>
              <a:rPr lang="es-CO" sz="2400" b="1" dirty="0">
                <a:solidFill>
                  <a:schemeClr val="bg1"/>
                </a:solidFill>
              </a:rPr>
              <a:t>GRUPO INVESTIGACIONES</a:t>
            </a:r>
            <a:endParaRPr lang="es-CO" sz="2400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989412" y="7848624"/>
            <a:ext cx="36438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chemeClr val="bg1"/>
                </a:solidFill>
              </a:rPr>
              <a:t>SERVICIOS:</a:t>
            </a:r>
          </a:p>
          <a:p>
            <a:r>
              <a:rPr lang="es-CO" dirty="0">
                <a:solidFill>
                  <a:schemeClr val="bg1"/>
                </a:solidFill>
              </a:rPr>
              <a:t>Estudios de confiabilidad</a:t>
            </a:r>
          </a:p>
          <a:p>
            <a:r>
              <a:rPr lang="es-CO" dirty="0">
                <a:solidFill>
                  <a:schemeClr val="bg1"/>
                </a:solidFill>
              </a:rPr>
              <a:t>Consultorías, asesorías e investigaciones especializadas</a:t>
            </a:r>
          </a:p>
          <a:p>
            <a:r>
              <a:rPr lang="es-CO" dirty="0">
                <a:solidFill>
                  <a:schemeClr val="bg1"/>
                </a:solidFill>
              </a:rPr>
              <a:t>Investigaciones administrativas</a:t>
            </a:r>
          </a:p>
          <a:p>
            <a:r>
              <a:rPr lang="es-CO" dirty="0">
                <a:solidFill>
                  <a:schemeClr val="bg1"/>
                </a:solidFill>
              </a:rPr>
              <a:t>Estudios de seguridad</a:t>
            </a:r>
          </a:p>
          <a:p>
            <a:r>
              <a:rPr lang="es-CO" dirty="0">
                <a:solidFill>
                  <a:schemeClr val="bg1"/>
                </a:solidFill>
              </a:rPr>
              <a:t>Pruebas de poligrafía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4071565" y="2592040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 smtClean="0">
                <a:solidFill>
                  <a:schemeClr val="bg1"/>
                </a:solidFill>
              </a:rPr>
              <a:t>Investigador encubierto</a:t>
            </a:r>
            <a:endParaRPr lang="es-CO" sz="2800" dirty="0">
              <a:solidFill>
                <a:schemeClr val="bg1"/>
              </a:solidFill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099"/>
            <a:ext cx="7965403" cy="10025526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292337" y="1637932"/>
            <a:ext cx="28803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CO" dirty="0" smtClean="0">
                <a:solidFill>
                  <a:schemeClr val="bg1"/>
                </a:solidFill>
              </a:rPr>
              <a:t>Pasado judicial Policía Nacional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CO" dirty="0" smtClean="0">
                <a:solidFill>
                  <a:schemeClr val="bg1"/>
                </a:solidFill>
              </a:rPr>
              <a:t>Procuraduría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CO" dirty="0" smtClean="0">
                <a:solidFill>
                  <a:schemeClr val="bg1"/>
                </a:solidFill>
              </a:rPr>
              <a:t>Contraloría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CO" dirty="0" smtClean="0">
                <a:solidFill>
                  <a:schemeClr val="bg1"/>
                </a:solidFill>
              </a:rPr>
              <a:t>Rama judicial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88404" y="557813"/>
            <a:ext cx="4320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 smtClean="0">
                <a:solidFill>
                  <a:schemeClr val="bg1"/>
                </a:solidFill>
              </a:rPr>
              <a:t>Bases de datos</a:t>
            </a:r>
          </a:p>
          <a:p>
            <a:r>
              <a:rPr lang="es-CO" sz="2800" b="1" dirty="0" smtClean="0">
                <a:solidFill>
                  <a:schemeClr val="bg1"/>
                </a:solidFill>
              </a:rPr>
              <a:t>publicas</a:t>
            </a:r>
            <a:endParaRPr lang="es-CO" sz="2800" b="1" dirty="0">
              <a:solidFill>
                <a:schemeClr val="bg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92337" y="5907698"/>
            <a:ext cx="28842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CO" dirty="0" err="1"/>
              <a:t>Ofac</a:t>
            </a:r>
            <a:endParaRPr lang="es-CO" dirty="0"/>
          </a:p>
          <a:p>
            <a:pPr marL="285750" indent="-285750">
              <a:buFont typeface="Arial" pitchFamily="34" charset="0"/>
              <a:buChar char="•"/>
            </a:pPr>
            <a:r>
              <a:rPr lang="es-CO" dirty="0"/>
              <a:t>Movilidad </a:t>
            </a:r>
            <a:r>
              <a:rPr lang="es-CO" dirty="0" err="1"/>
              <a:t>simit</a:t>
            </a:r>
            <a:endParaRPr lang="es-CO" dirty="0"/>
          </a:p>
          <a:p>
            <a:pPr marL="285750" indent="-285750">
              <a:buFont typeface="Arial" pitchFamily="34" charset="0"/>
              <a:buChar char="•"/>
            </a:pPr>
            <a:r>
              <a:rPr lang="es-CO" dirty="0" err="1"/>
              <a:t>Ruaf</a:t>
            </a:r>
            <a:endParaRPr lang="es-CO" dirty="0"/>
          </a:p>
          <a:p>
            <a:pPr marL="285750" indent="-285750">
              <a:buFont typeface="Arial" pitchFamily="34" charset="0"/>
              <a:buChar char="•"/>
            </a:pPr>
            <a:r>
              <a:rPr lang="es-CO" dirty="0" err="1"/>
              <a:t>Fosyga</a:t>
            </a:r>
            <a:endParaRPr lang="es-CO" dirty="0"/>
          </a:p>
          <a:p>
            <a:pPr marL="285750" indent="-285750">
              <a:buFont typeface="Arial" pitchFamily="34" charset="0"/>
              <a:buChar char="•"/>
            </a:pPr>
            <a:r>
              <a:rPr lang="es-CO" dirty="0" err="1"/>
              <a:t>Personeria</a:t>
            </a:r>
            <a:endParaRPr lang="es-CO" dirty="0"/>
          </a:p>
          <a:p>
            <a:pPr marL="285750" indent="-285750">
              <a:buFont typeface="Arial" pitchFamily="34" charset="0"/>
              <a:buChar char="•"/>
            </a:pPr>
            <a:r>
              <a:rPr lang="es-CO" dirty="0" err="1"/>
              <a:t>Registraduria</a:t>
            </a:r>
            <a:endParaRPr lang="es-CO" dirty="0"/>
          </a:p>
          <a:p>
            <a:pPr marL="285750" indent="-285750">
              <a:buFont typeface="Arial" pitchFamily="34" charset="0"/>
              <a:buChar char="•"/>
            </a:pPr>
            <a:r>
              <a:rPr lang="es-CO" dirty="0"/>
              <a:t>interpol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93299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6081" y="143768"/>
            <a:ext cx="7129463" cy="1680104"/>
          </a:xfrm>
        </p:spPr>
        <p:txBody>
          <a:bodyPr/>
          <a:lstStyle/>
          <a:p>
            <a:r>
              <a:rPr lang="es-CO" sz="2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PROPUESTA</a:t>
            </a:r>
            <a:r>
              <a:rPr lang="es-CO" dirty="0" smtClean="0"/>
              <a:t> </a:t>
            </a:r>
            <a:r>
              <a:rPr lang="es-CO" sz="2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ECONÓMICA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3489538"/>
              </p:ext>
            </p:extLst>
          </p:nvPr>
        </p:nvGraphicFramePr>
        <p:xfrm>
          <a:off x="576438" y="1367904"/>
          <a:ext cx="6949106" cy="16686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03545"/>
                <a:gridCol w="1366657"/>
                <a:gridCol w="1678904"/>
              </a:tblGrid>
              <a:tr h="8875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DESCRIPCION SERVICIO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CANTIDAD SERVICIO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VALOR ANTES DE IVA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7810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100" dirty="0" smtClean="0">
                          <a:effectLst/>
                        </a:rPr>
                        <a:t>Poligrafía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1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$                </a:t>
                      </a:r>
                      <a:r>
                        <a:rPr lang="es-CO" sz="1100">
                          <a:effectLst/>
                        </a:rPr>
                        <a:t> </a:t>
                      </a:r>
                      <a:r>
                        <a:rPr lang="es-CO" sz="1100" smtClean="0">
                          <a:effectLst/>
                        </a:rPr>
                        <a:t>130,000  </a:t>
                      </a:r>
                      <a:r>
                        <a:rPr lang="es-CO" sz="1100" dirty="0" smtClean="0">
                          <a:effectLst/>
                        </a:rPr>
                        <a:t>+ IVA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6" name="19 CuadroTexto"/>
          <p:cNvSpPr txBox="1"/>
          <p:nvPr/>
        </p:nvSpPr>
        <p:spPr>
          <a:xfrm>
            <a:off x="828465" y="3240110"/>
            <a:ext cx="6264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altLang="es-CO" sz="1600" b="1" dirty="0">
                <a:solidFill>
                  <a:srgbClr val="1F386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Investigación de siniestros</a:t>
            </a:r>
            <a:r>
              <a:rPr lang="es-CO" altLang="es-CO" sz="1600" dirty="0">
                <a:solidFill>
                  <a:srgbClr val="1F386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: el valor para este servicio esta entre $ </a:t>
            </a:r>
            <a:r>
              <a:rPr lang="es-CO" altLang="es-CO" sz="1600" dirty="0" smtClean="0">
                <a:solidFill>
                  <a:srgbClr val="1F386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5.000.000 </a:t>
            </a:r>
            <a:r>
              <a:rPr lang="es-CO" altLang="es-CO" sz="1600" dirty="0">
                <a:solidFill>
                  <a:srgbClr val="1F386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y </a:t>
            </a:r>
            <a:r>
              <a:rPr lang="es-CO" altLang="es-CO" sz="1600" dirty="0" smtClean="0">
                <a:solidFill>
                  <a:srgbClr val="1F386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$ 10.000.000</a:t>
            </a:r>
            <a:r>
              <a:rPr lang="es-CO" altLang="es-CO" sz="1600" dirty="0">
                <a:solidFill>
                  <a:srgbClr val="1F386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 de acuerdo al alcance de la investigación.</a:t>
            </a:r>
            <a:endParaRPr lang="es-CO" altLang="es-CO" sz="16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51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462</Words>
  <Application>Microsoft Office PowerPoint</Application>
  <PresentationFormat>Personalizado</PresentationFormat>
  <Paragraphs>116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PROPUESTA ECONÓMICA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BOGOTA</dc:creator>
  <cp:lastModifiedBy>BOGOTA</cp:lastModifiedBy>
  <cp:revision>14</cp:revision>
  <dcterms:created xsi:type="dcterms:W3CDTF">2019-07-03T20:40:22Z</dcterms:created>
  <dcterms:modified xsi:type="dcterms:W3CDTF">2019-09-24T21:02:44Z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317907</vt:lpwstr>
  </property>
  <property fmtid="{D5CDD505-2E9C-101B-9397-08002B2CF9AE}" name="NXPowerLiteSettings" pid="3">
    <vt:lpwstr>C7000400038000</vt:lpwstr>
  </property>
  <property fmtid="{D5CDD505-2E9C-101B-9397-08002B2CF9AE}" name="NXPowerLiteVersion" pid="4">
    <vt:lpwstr>S9.0.1</vt:lpwstr>
  </property>
</Properties>
</file>